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2" r:id="rId1"/>
  </p:sldMasterIdLst>
  <p:handoutMasterIdLst>
    <p:handoutMasterId r:id="rId15"/>
  </p:handout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8" r:id="rId11"/>
    <p:sldId id="265" r:id="rId12"/>
    <p:sldId id="267" r:id="rId13"/>
    <p:sldId id="266" r:id="rId14"/>
  </p:sldIdLst>
  <p:sldSz cx="9144000" cy="6858000" type="screen4x3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2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EA4F5-10D8-5F4E-8DAA-571E32145A79}" type="datetimeFigureOut">
              <a:rPr lang="en-GB" smtClean="0"/>
              <a:t>1/24/20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AEBDE-F40F-A64E-9170-ACD24EF4CFD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A9C8-1633-D641-BAC9-FA9FC9E951B9}" type="datetimeFigureOut">
              <a:rPr lang="en-GB" smtClean="0"/>
              <a:t>1/22/20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5C1C-463D-9B4E-ADD9-12C01451C57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603A9C8-1633-D641-BAC9-FA9FC9E951B9}" type="datetimeFigureOut">
              <a:rPr lang="en-GB" smtClean="0"/>
              <a:t>1/22/20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50DF5C1C-463D-9B4E-ADD9-12C01451C5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A9C8-1633-D641-BAC9-FA9FC9E951B9}" type="datetimeFigureOut">
              <a:rPr lang="en-GB" smtClean="0"/>
              <a:t>1/22/20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5C1C-463D-9B4E-ADD9-12C01451C5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4603A9C8-1633-D641-BAC9-FA9FC9E951B9}" type="datetimeFigureOut">
              <a:rPr lang="en-GB" smtClean="0"/>
              <a:t>1/22/20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50DF5C1C-463D-9B4E-ADD9-12C01451C5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A9C8-1633-D641-BAC9-FA9FC9E951B9}" type="datetimeFigureOut">
              <a:rPr lang="en-GB" smtClean="0"/>
              <a:t>1/22/20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5C1C-463D-9B4E-ADD9-12C01451C5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603A9C8-1633-D641-BAC9-FA9FC9E951B9}" type="datetimeFigureOut">
              <a:rPr lang="en-GB" smtClean="0"/>
              <a:t>1/22/20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5C1C-463D-9B4E-ADD9-12C01451C57F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A9C8-1633-D641-BAC9-FA9FC9E951B9}" type="datetimeFigureOut">
              <a:rPr lang="en-GB" smtClean="0"/>
              <a:t>1/22/20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5C1C-463D-9B4E-ADD9-12C01451C5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A9C8-1633-D641-BAC9-FA9FC9E951B9}" type="datetimeFigureOut">
              <a:rPr lang="en-GB" smtClean="0"/>
              <a:t>1/22/20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5C1C-463D-9B4E-ADD9-12C01451C57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A9C8-1633-D641-BAC9-FA9FC9E951B9}" type="datetimeFigureOut">
              <a:rPr lang="en-GB" smtClean="0"/>
              <a:t>1/22/20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5C1C-463D-9B4E-ADD9-12C01451C5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A9C8-1633-D641-BAC9-FA9FC9E951B9}" type="datetimeFigureOut">
              <a:rPr lang="en-GB" smtClean="0"/>
              <a:t>1/22/20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5C1C-463D-9B4E-ADD9-12C01451C5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A9C8-1633-D641-BAC9-FA9FC9E951B9}" type="datetimeFigureOut">
              <a:rPr lang="en-GB" smtClean="0"/>
              <a:t>1/22/20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5C1C-463D-9B4E-ADD9-12C01451C5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A9C8-1633-D641-BAC9-FA9FC9E951B9}" type="datetimeFigureOut">
              <a:rPr lang="en-GB" smtClean="0"/>
              <a:t>1/22/20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5C1C-463D-9B4E-ADD9-12C01451C57F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A9C8-1633-D641-BAC9-FA9FC9E951B9}" type="datetimeFigureOut">
              <a:rPr lang="en-GB" smtClean="0"/>
              <a:t>1/22/20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5C1C-463D-9B4E-ADD9-12C01451C5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603A9C8-1633-D641-BAC9-FA9FC9E951B9}" type="datetimeFigureOut">
              <a:rPr lang="en-GB" smtClean="0"/>
              <a:t>1/22/20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50DF5C1C-463D-9B4E-ADD9-12C01451C57F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4603A9C8-1633-D641-BAC9-FA9FC9E951B9}" type="datetimeFigureOut">
              <a:rPr lang="en-GB" smtClean="0"/>
              <a:t>1/22/20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50DF5C1C-463D-9B4E-ADD9-12C01451C57F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72548"/>
            <a:ext cx="7583488" cy="230166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does the Foot and Lower Limb Dissipate Impact Energy at Heel Strike?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pPr algn="r"/>
            <a:r>
              <a:rPr lang="en-GB" sz="3200" dirty="0" smtClean="0"/>
              <a:t>Neil </a:t>
            </a:r>
            <a:r>
              <a:rPr lang="en-GB" sz="3200" dirty="0" err="1" smtClean="0"/>
              <a:t>Poulton</a:t>
            </a:r>
            <a:endParaRPr lang="en-GB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20825" y="2408535"/>
            <a:ext cx="1441450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333500" y="1586468"/>
            <a:ext cx="23495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806869" y="736600"/>
            <a:ext cx="60036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2"/>
                </a:solidFill>
              </a:rPr>
              <a:t>Dissipating Force at Heel Strike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76900" y="1586468"/>
            <a:ext cx="116205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Dynamic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0825" y="1586468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Passive Structures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14850" y="2500868"/>
            <a:ext cx="381635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Land inverted, triggering </a:t>
            </a:r>
            <a:r>
              <a:rPr lang="en-GB" dirty="0" err="1" smtClean="0"/>
              <a:t>pronation</a:t>
            </a:r>
            <a:endParaRPr lang="en-GB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20825" y="2408535"/>
            <a:ext cx="1441450" cy="9233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GB" dirty="0" smtClean="0"/>
              <a:t>  Fat Pad</a:t>
            </a:r>
          </a:p>
          <a:p>
            <a:pPr>
              <a:buFont typeface="Arial"/>
              <a:buChar char="•"/>
            </a:pPr>
            <a:r>
              <a:rPr lang="en-GB" dirty="0" smtClean="0"/>
              <a:t>  Menisci</a:t>
            </a:r>
          </a:p>
          <a:p>
            <a:pPr>
              <a:buFont typeface="Arial"/>
              <a:buChar char="•"/>
            </a:pPr>
            <a:r>
              <a:rPr lang="en-GB" dirty="0" smtClean="0"/>
              <a:t>  Labrum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1450" y="3331864"/>
            <a:ext cx="255905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Cascade of movement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4" y="3865434"/>
            <a:ext cx="143192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u="sng" dirty="0" smtClean="0"/>
              <a:t>Fat Pad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6600" y="5028168"/>
            <a:ext cx="250825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u="sng" dirty="0" smtClean="0"/>
              <a:t>Menisci and Labrum</a:t>
            </a:r>
          </a:p>
        </p:txBody>
      </p:sp>
      <p:cxnSp>
        <p:nvCxnSpPr>
          <p:cNvPr id="15" name="Straight Arrow Connector 14"/>
          <p:cNvCxnSpPr>
            <a:endCxn id="8" idx="0"/>
          </p:cNvCxnSpPr>
          <p:nvPr/>
        </p:nvCxnSpPr>
        <p:spPr>
          <a:xfrm rot="10800000" flipV="1">
            <a:off x="2241550" y="1955799"/>
            <a:ext cx="488950" cy="452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0" idx="0"/>
          </p:cNvCxnSpPr>
          <p:nvPr/>
        </p:nvCxnSpPr>
        <p:spPr>
          <a:xfrm rot="16200000" flipH="1">
            <a:off x="1256421" y="3596268"/>
            <a:ext cx="533570" cy="47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1882349" y="4180016"/>
            <a:ext cx="169630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51450" y="4511765"/>
            <a:ext cx="255905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Triggers Bone Motions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72150" y="5305167"/>
            <a:ext cx="229076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Creates Joint Motion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29350" y="6158468"/>
            <a:ext cx="255905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Fires </a:t>
            </a:r>
            <a:r>
              <a:rPr lang="en-GB" dirty="0"/>
              <a:t>M</a:t>
            </a:r>
            <a:r>
              <a:rPr lang="en-GB" dirty="0" smtClean="0"/>
              <a:t>uscle Action</a:t>
            </a:r>
          </a:p>
        </p:txBody>
      </p:sp>
      <p:cxnSp>
        <p:nvCxnSpPr>
          <p:cNvPr id="24" name="Straight Arrow Connector 23"/>
          <p:cNvCxnSpPr>
            <a:stCxn id="5" idx="2"/>
          </p:cNvCxnSpPr>
          <p:nvPr/>
        </p:nvCxnSpPr>
        <p:spPr>
          <a:xfrm rot="16200000" flipH="1">
            <a:off x="6152078" y="2061646"/>
            <a:ext cx="545068" cy="333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2"/>
          </p:cNvCxnSpPr>
          <p:nvPr/>
        </p:nvCxnSpPr>
        <p:spPr>
          <a:xfrm rot="16200000" flipH="1">
            <a:off x="6193780" y="3099444"/>
            <a:ext cx="461664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3"/>
          </p:cNvCxnSpPr>
          <p:nvPr/>
        </p:nvCxnSpPr>
        <p:spPr>
          <a:xfrm flipV="1">
            <a:off x="3683000" y="1752600"/>
            <a:ext cx="1993900" cy="185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20" idx="0"/>
          </p:cNvCxnSpPr>
          <p:nvPr/>
        </p:nvCxnSpPr>
        <p:spPr>
          <a:xfrm rot="5400000">
            <a:off x="6125691" y="4106480"/>
            <a:ext cx="81056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2"/>
          </p:cNvCxnSpPr>
          <p:nvPr/>
        </p:nvCxnSpPr>
        <p:spPr>
          <a:xfrm rot="16200000" flipH="1">
            <a:off x="6571352" y="4840719"/>
            <a:ext cx="424070" cy="504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7598465" y="5694021"/>
            <a:ext cx="424070" cy="504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Dynamic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r>
              <a:rPr lang="en-GB" dirty="0" smtClean="0"/>
              <a:t>Landing inverted helps trigger cascade of bone motions, Joint Feelings and Muscle Reactions: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802123"/>
          <a:ext cx="8229600" cy="2906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26719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Joint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 smtClean="0"/>
                        <a:t>Sagittal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Frontal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Transverse</a:t>
                      </a:r>
                      <a:endParaRPr lang="en-GB" b="1" dirty="0"/>
                    </a:p>
                  </a:txBody>
                  <a:tcPr anchor="ctr"/>
                </a:tc>
              </a:tr>
              <a:tr h="726719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Sub </a:t>
                      </a:r>
                      <a:r>
                        <a:rPr lang="en-GB" b="1" dirty="0" err="1" smtClean="0"/>
                        <a:t>Talar</a:t>
                      </a:r>
                      <a:r>
                        <a:rPr lang="en-GB" b="1" dirty="0" smtClean="0"/>
                        <a:t> Joint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Dorsiflexion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Eversion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External</a:t>
                      </a:r>
                      <a:r>
                        <a:rPr lang="en-GB" baseline="0" dirty="0" smtClean="0"/>
                        <a:t> Rotation</a:t>
                      </a:r>
                      <a:endParaRPr lang="en-GB" dirty="0"/>
                    </a:p>
                  </a:txBody>
                  <a:tcPr anchor="ctr"/>
                </a:tc>
              </a:tr>
              <a:tr h="726719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Knee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Flexion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Abduction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Internal Rotation</a:t>
                      </a:r>
                      <a:endParaRPr lang="en-GB" dirty="0"/>
                    </a:p>
                  </a:txBody>
                  <a:tcPr anchor="ctr"/>
                </a:tc>
              </a:tr>
              <a:tr h="726719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Hip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Flexion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Adduction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Internal Rotation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99082" y="5931597"/>
            <a:ext cx="248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Hardy et al. 2008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Dynamic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GB" dirty="0" smtClean="0"/>
              <a:t>This chain of motion allows the ground reaction force to load the soft tissues in all 3 planes.</a:t>
            </a:r>
          </a:p>
          <a:p>
            <a:r>
              <a:rPr lang="en-GB" dirty="0" smtClean="0"/>
              <a:t>Though some forces are dissipated, energy storage for use later in the movement is also a key element.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03434" y="1417638"/>
            <a:ext cx="69525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Kelly, L.A., </a:t>
            </a:r>
            <a:r>
              <a:rPr lang="en-US" dirty="0" err="1" smtClean="0"/>
              <a:t>Cresswell</a:t>
            </a:r>
            <a:r>
              <a:rPr lang="en-US" dirty="0" smtClean="0"/>
              <a:t>, A.G. and Farris, D.J. (2018) 'The energetic </a:t>
            </a:r>
            <a:r>
              <a:rPr lang="en-US" dirty="0" err="1" smtClean="0"/>
              <a:t>behaviour</a:t>
            </a:r>
            <a:r>
              <a:rPr lang="en-US" dirty="0" smtClean="0"/>
              <a:t> of the human foot across a range of running speeds', Scientific reports, 8(1), pp. 10576-1.</a:t>
            </a:r>
          </a:p>
          <a:p>
            <a:endParaRPr lang="en-US" dirty="0" smtClean="0"/>
          </a:p>
          <a:p>
            <a:r>
              <a:rPr lang="en-US" dirty="0" smtClean="0"/>
              <a:t>Magee, D.J., </a:t>
            </a:r>
            <a:r>
              <a:rPr lang="en-US" dirty="0" err="1" smtClean="0"/>
              <a:t>Zachazewski</a:t>
            </a:r>
            <a:r>
              <a:rPr lang="en-US" dirty="0" smtClean="0"/>
              <a:t>, J.E. and </a:t>
            </a:r>
            <a:r>
              <a:rPr lang="en-US" dirty="0" err="1" smtClean="0"/>
              <a:t>Quillen</a:t>
            </a:r>
            <a:r>
              <a:rPr lang="en-US" dirty="0" smtClean="0"/>
              <a:t>, W.S. (2007) ‘Scientific Foundations and Principles of </a:t>
            </a:r>
            <a:r>
              <a:rPr lang="en-US" dirty="0" err="1" smtClean="0"/>
              <a:t>Practise</a:t>
            </a:r>
            <a:r>
              <a:rPr lang="en-US" dirty="0" smtClean="0"/>
              <a:t> in Musculoskeletal Rehabilitation. </a:t>
            </a:r>
            <a:r>
              <a:rPr lang="en-US" dirty="0" err="1" smtClean="0"/>
              <a:t>Elselvier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Wearing, S.C., Hooper, S.L., Dubois, P., </a:t>
            </a:r>
            <a:r>
              <a:rPr lang="en-US" dirty="0" err="1" smtClean="0"/>
              <a:t>Smeathers</a:t>
            </a:r>
            <a:r>
              <a:rPr lang="en-US" dirty="0" smtClean="0"/>
              <a:t>, J.E. and </a:t>
            </a:r>
            <a:r>
              <a:rPr lang="en-US" dirty="0" err="1" smtClean="0"/>
              <a:t>Dietze</a:t>
            </a:r>
            <a:r>
              <a:rPr lang="en-US" dirty="0" smtClean="0"/>
              <a:t>, A. (2014) 'Force-deformation properties of the human heel pad during barefoot walking', Medicine and science in sports and exercise, 46(8), pp. 1588-1594.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Family and Physio</a:t>
            </a:r>
            <a:endParaRPr lang="en-GB" dirty="0"/>
          </a:p>
        </p:txBody>
      </p:sp>
      <p:pic>
        <p:nvPicPr>
          <p:cNvPr id="7" name="Content Placeholder 6" descr="Low-res Neil Anna and Boys-06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40253" b="-40253"/>
          <a:stretch>
            <a:fillRect/>
          </a:stretch>
        </p:blipFill>
        <p:spPr/>
      </p:pic>
      <p:pic>
        <p:nvPicPr>
          <p:cNvPr id="8" name="Content Placeholder 7" descr="1745-XL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56948" b="-5694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Crazy</a:t>
            </a:r>
            <a:endParaRPr lang="en-GB" dirty="0"/>
          </a:p>
        </p:txBody>
      </p:sp>
      <p:pic>
        <p:nvPicPr>
          <p:cNvPr id="4" name="Content Placeholder 3" descr="AW3_785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007" r="-900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Obsessive</a:t>
            </a:r>
            <a:endParaRPr lang="en-GB" dirty="0"/>
          </a:p>
        </p:txBody>
      </p:sp>
      <p:pic>
        <p:nvPicPr>
          <p:cNvPr id="4" name="Content Placeholder 3" descr="05e5c366-a7a6-4e0b-8331-0b3866268ceb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6226" r="-8622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Cyclist</a:t>
            </a:r>
            <a:endParaRPr lang="en-GB" dirty="0"/>
          </a:p>
        </p:txBody>
      </p:sp>
      <p:pic>
        <p:nvPicPr>
          <p:cNvPr id="4" name="Content Placeholder 3" descr="60042216_747060782376346_6616983094761095168_o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2704" r="-8270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0617"/>
            <a:ext cx="7772400" cy="22002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does the Foot and Lower Limb Dissipate Impact Energy at Heel Strike?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20825" y="2408535"/>
            <a:ext cx="1441450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333500" y="1586468"/>
            <a:ext cx="23495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806869" y="736600"/>
            <a:ext cx="60036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2"/>
                </a:solidFill>
              </a:rPr>
              <a:t>Dissipating Force at Heel Strike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76900" y="1586468"/>
            <a:ext cx="116205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Dynamic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0825" y="1586468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Passive Structures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14850" y="2500868"/>
            <a:ext cx="381635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Land inverted, triggering </a:t>
            </a:r>
            <a:r>
              <a:rPr lang="en-GB" dirty="0" err="1" smtClean="0"/>
              <a:t>pronation</a:t>
            </a:r>
            <a:endParaRPr lang="en-GB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20825" y="2408535"/>
            <a:ext cx="1441450" cy="9233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GB" dirty="0" smtClean="0"/>
              <a:t>  Fat Pad</a:t>
            </a:r>
          </a:p>
          <a:p>
            <a:pPr>
              <a:buFont typeface="Arial"/>
              <a:buChar char="•"/>
            </a:pPr>
            <a:r>
              <a:rPr lang="en-GB" dirty="0" smtClean="0"/>
              <a:t>  Menisci</a:t>
            </a:r>
          </a:p>
          <a:p>
            <a:pPr>
              <a:buFont typeface="Arial"/>
              <a:buChar char="•"/>
            </a:pPr>
            <a:r>
              <a:rPr lang="en-GB" dirty="0" smtClean="0"/>
              <a:t>  Labrum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1450" y="3331864"/>
            <a:ext cx="255905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Cascade of movement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4" y="3865434"/>
            <a:ext cx="143192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u="sng" dirty="0" smtClean="0"/>
              <a:t>Fat Pad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6600" y="5028168"/>
            <a:ext cx="250825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u="sng" dirty="0" smtClean="0"/>
              <a:t>Menisci and Labrum</a:t>
            </a:r>
          </a:p>
        </p:txBody>
      </p:sp>
      <p:cxnSp>
        <p:nvCxnSpPr>
          <p:cNvPr id="15" name="Straight Arrow Connector 14"/>
          <p:cNvCxnSpPr>
            <a:endCxn id="8" idx="0"/>
          </p:cNvCxnSpPr>
          <p:nvPr/>
        </p:nvCxnSpPr>
        <p:spPr>
          <a:xfrm rot="10800000" flipV="1">
            <a:off x="2241550" y="1955799"/>
            <a:ext cx="488950" cy="452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0" idx="0"/>
          </p:cNvCxnSpPr>
          <p:nvPr/>
        </p:nvCxnSpPr>
        <p:spPr>
          <a:xfrm rot="16200000" flipH="1">
            <a:off x="1256421" y="3596268"/>
            <a:ext cx="533570" cy="47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1882349" y="4180016"/>
            <a:ext cx="169630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51450" y="4511765"/>
            <a:ext cx="255905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Triggers Bone Motions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72150" y="5305167"/>
            <a:ext cx="229076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Creates Joint Motion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29350" y="6158468"/>
            <a:ext cx="255905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Fires </a:t>
            </a:r>
            <a:r>
              <a:rPr lang="en-GB" dirty="0"/>
              <a:t>M</a:t>
            </a:r>
            <a:r>
              <a:rPr lang="en-GB" dirty="0" smtClean="0"/>
              <a:t>uscle Action</a:t>
            </a:r>
          </a:p>
        </p:txBody>
      </p:sp>
      <p:cxnSp>
        <p:nvCxnSpPr>
          <p:cNvPr id="24" name="Straight Arrow Connector 23"/>
          <p:cNvCxnSpPr>
            <a:stCxn id="5" idx="2"/>
          </p:cNvCxnSpPr>
          <p:nvPr/>
        </p:nvCxnSpPr>
        <p:spPr>
          <a:xfrm rot="16200000" flipH="1">
            <a:off x="6152078" y="2061646"/>
            <a:ext cx="545068" cy="333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2"/>
          </p:cNvCxnSpPr>
          <p:nvPr/>
        </p:nvCxnSpPr>
        <p:spPr>
          <a:xfrm rot="16200000" flipH="1">
            <a:off x="6193780" y="3099444"/>
            <a:ext cx="461664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3"/>
          </p:cNvCxnSpPr>
          <p:nvPr/>
        </p:nvCxnSpPr>
        <p:spPr>
          <a:xfrm flipV="1">
            <a:off x="3683000" y="1752600"/>
            <a:ext cx="1993900" cy="185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2"/>
            <a:endCxn id="20" idx="0"/>
          </p:cNvCxnSpPr>
          <p:nvPr/>
        </p:nvCxnSpPr>
        <p:spPr>
          <a:xfrm rot="5400000">
            <a:off x="6125691" y="4106480"/>
            <a:ext cx="81056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2"/>
          </p:cNvCxnSpPr>
          <p:nvPr/>
        </p:nvCxnSpPr>
        <p:spPr>
          <a:xfrm rot="16200000" flipH="1">
            <a:off x="6571352" y="4840719"/>
            <a:ext cx="424070" cy="504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7598465" y="5694021"/>
            <a:ext cx="424070" cy="504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Plantar Fat Pad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92200" y="1417638"/>
            <a:ext cx="7315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GB" sz="2400" dirty="0" smtClean="0"/>
              <a:t>  The plantar fat pad of the heel:</a:t>
            </a:r>
          </a:p>
          <a:p>
            <a:pPr lvl="1">
              <a:buFont typeface="Arial"/>
              <a:buChar char="•"/>
            </a:pPr>
            <a:endParaRPr lang="en-GB" dirty="0" smtClean="0"/>
          </a:p>
          <a:p>
            <a:pPr lvl="1">
              <a:buFont typeface="Arial"/>
              <a:buChar char="•"/>
            </a:pPr>
            <a:r>
              <a:rPr lang="en-GB" dirty="0" smtClean="0"/>
              <a:t>  Fibro-adipose structure</a:t>
            </a:r>
          </a:p>
          <a:p>
            <a:pPr lvl="1">
              <a:buFont typeface="Arial"/>
              <a:buChar char="•"/>
            </a:pPr>
            <a:r>
              <a:rPr lang="en-GB" dirty="0" smtClean="0"/>
              <a:t>  Protection against the peak bone stresses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2578100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Kelly et al. (2018)</a:t>
            </a:r>
            <a:endParaRPr lang="en-GB" dirty="0"/>
          </a:p>
        </p:txBody>
      </p:sp>
      <p:pic>
        <p:nvPicPr>
          <p:cNvPr id="9" name="Picture 8" descr="DZnD0bJWsAAZo5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2710300"/>
            <a:ext cx="3427740" cy="40081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68233" y="3902022"/>
            <a:ext cx="3039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absorb between 20-50% of applied impact forces, Wearing et al. (2014)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Menisci and Labrum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GB" dirty="0" smtClean="0"/>
              <a:t>Multiple functions: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Fibro cartilage and </a:t>
            </a:r>
            <a:r>
              <a:rPr lang="en-GB" dirty="0" err="1" smtClean="0"/>
              <a:t>collagenous</a:t>
            </a:r>
            <a:r>
              <a:rPr lang="en-GB" dirty="0" smtClean="0"/>
              <a:t> connective tissue structure can act as shock absorber.</a:t>
            </a:r>
          </a:p>
          <a:p>
            <a:pPr lvl="1"/>
            <a:r>
              <a:rPr lang="en-GB" dirty="0" smtClean="0"/>
              <a:t> Increase joint congruity, increasing contact area, lowering peak bone stress.</a:t>
            </a:r>
          </a:p>
          <a:p>
            <a:pPr lvl="8"/>
            <a:r>
              <a:rPr lang="en-GB" dirty="0" smtClean="0"/>
              <a:t>Magee et al. (2007)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9991</TotalTime>
  <Words>421</Words>
  <Application>Microsoft Macintosh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Precedent</vt:lpstr>
      <vt:lpstr>How does the Foot and Lower Limb Dissipate Impact Energy at Heel Strike?</vt:lpstr>
      <vt:lpstr>Family and Physio</vt:lpstr>
      <vt:lpstr>Crazy</vt:lpstr>
      <vt:lpstr>Obsessive</vt:lpstr>
      <vt:lpstr>Cyclist</vt:lpstr>
      <vt:lpstr>How does the Foot and Lower Limb Dissipate Impact Energy at Heel Strike?</vt:lpstr>
      <vt:lpstr>Slide 7</vt:lpstr>
      <vt:lpstr>Plantar Fat Pad</vt:lpstr>
      <vt:lpstr>Menisci and Labrum</vt:lpstr>
      <vt:lpstr>Slide 10</vt:lpstr>
      <vt:lpstr>Dynamic</vt:lpstr>
      <vt:lpstr>Dynamic</vt:lpstr>
      <vt:lpstr>References</vt:lpstr>
    </vt:vector>
  </TitlesOfParts>
  <Company>FASTER Health and Fitness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the Foot and Lower Limb Dissipate Impact Energy at Heel Strike?</dc:title>
  <dc:creator>Neil Poulton</dc:creator>
  <cp:lastModifiedBy>Neil Poulton</cp:lastModifiedBy>
  <cp:revision>3</cp:revision>
  <cp:lastPrinted>2020-01-24T21:00:05Z</cp:lastPrinted>
  <dcterms:created xsi:type="dcterms:W3CDTF">2020-01-22T14:24:21Z</dcterms:created>
  <dcterms:modified xsi:type="dcterms:W3CDTF">2020-01-29T12:55:58Z</dcterms:modified>
</cp:coreProperties>
</file>